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2"/>
  </p:notesMasterIdLst>
  <p:handoutMasterIdLst>
    <p:handoutMasterId r:id="rId23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53" r:id="rId14"/>
    <p:sldId id="931" r:id="rId15"/>
    <p:sldId id="955" r:id="rId16"/>
    <p:sldId id="956" r:id="rId17"/>
    <p:sldId id="957" r:id="rId18"/>
    <p:sldId id="634" r:id="rId19"/>
    <p:sldId id="936" r:id="rId20"/>
    <p:sldId id="704" r:id="rId2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0" autoAdjust="0"/>
    <p:restoredTop sz="92197" autoAdjust="0"/>
  </p:normalViewPr>
  <p:slideViewPr>
    <p:cSldViewPr snapToGrid="0">
      <p:cViewPr varScale="1">
        <p:scale>
          <a:sx n="76" d="100"/>
          <a:sy n="76" d="100"/>
        </p:scale>
        <p:origin x="420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7/1/2022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7/1/2022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506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54702" y="6459171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S5-224009 CH exec report from SA5#144e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SA5#144e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19300" y="4328507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Chen Shan </a:t>
            </a:r>
            <a:r>
              <a:rPr lang="de-DE" altLang="de-DE" sz="2400" dirty="0">
                <a:latin typeface="Arial" charset="0"/>
              </a:rPr>
              <a:t>SA5 Charging Vice Chair, Huawei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2725" cy="1143000"/>
          </a:xfrm>
        </p:spPr>
        <p:txBody>
          <a:bodyPr/>
          <a:lstStyle/>
          <a:p>
            <a:r>
              <a:rPr lang="en-GB" altLang="en-US" b="1" dirty="0"/>
              <a:t>Rel-18 Study/Work (FS_CHROAM)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316550"/>
              </p:ext>
            </p:extLst>
          </p:nvPr>
        </p:nvGraphicFramePr>
        <p:xfrm>
          <a:off x="402167" y="1716618"/>
          <a:ext cx="11311467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roaming charging architecture for wholesale and retail scenarios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FS_CHROAM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  <a:endParaRPr lang="en-GB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  <a:endParaRPr lang="en-GB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524846" y="2667286"/>
            <a:ext cx="11000316" cy="361057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16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TR 28.827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Corrections of message flows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Mapping of requirements and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New issues for QoS flow level trigger settings and negotiation of triggers for FBC and QBC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New solutions for roaming charging profile use in home routed and local break out scenarios, visited MNO doing wholesale charging of home MNO, and CHF to CHF communication.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28.827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S5‑224460)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Add more solutions and evaluation of the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221562381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2725" cy="1143000"/>
          </a:xfrm>
        </p:spPr>
        <p:txBody>
          <a:bodyPr/>
          <a:lstStyle/>
          <a:p>
            <a:r>
              <a:rPr lang="en-GB" altLang="en-US" b="1" dirty="0"/>
              <a:t>Rel-18 Study/Work (</a:t>
            </a:r>
            <a:r>
              <a:rPr lang="en-GB" altLang="en-US" b="1" dirty="0" err="1"/>
              <a:t>FS_eNPN_CH</a:t>
            </a:r>
            <a:r>
              <a:rPr lang="en-GB" altLang="en-US" b="1" dirty="0"/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328291"/>
              </p:ext>
            </p:extLst>
          </p:nvPr>
        </p:nvGraphicFramePr>
        <p:xfrm>
          <a:off x="363747" y="1470728"/>
          <a:ext cx="11311467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940043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for Enhanced support of Non-Public Networks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FS_eNPN_CH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32637" y="2382976"/>
            <a:ext cx="11000316" cy="37642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4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TR 28.828 were approved for introduction of: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New topic about access to PLMN services via SNPN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Solution for end user charging for PNI-NPN network access and usage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Charging scenarios and key issues for PNI-NPN in topic 1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Solution for converged charging for number of UEs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28.828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S5‑224461)</a:t>
            </a:r>
            <a:endParaRPr lang="en-US" altLang="zh-CN" sz="1400" kern="0" dirty="0"/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kern="0" dirty="0"/>
              <a:t>•	Introduction of: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Solution for converged charging for data connectivity in SNPN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Solution for converged charging for access connection in SNPN </a:t>
            </a:r>
          </a:p>
        </p:txBody>
      </p:sp>
    </p:spTree>
    <p:extLst>
      <p:ext uri="{BB962C8B-B14F-4D97-AF65-F5344CB8AC3E}">
        <p14:creationId xmlns:p14="http://schemas.microsoft.com/office/powerpoint/2010/main" val="331842522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SA#97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4536376"/>
              </p:ext>
            </p:extLst>
          </p:nvPr>
        </p:nvGraphicFramePr>
        <p:xfrm>
          <a:off x="1128524" y="2073555"/>
          <a:ext cx="9663653" cy="949259"/>
        </p:xfrm>
        <a:graphic>
          <a:graphicData uri="http://schemas.openxmlformats.org/drawingml/2006/table">
            <a:tbl>
              <a:tblPr/>
              <a:tblGrid>
                <a:gridCol w="1161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76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535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823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73994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945" y="228600"/>
            <a:ext cx="9725891" cy="1143000"/>
          </a:xfrm>
        </p:spPr>
        <p:txBody>
          <a:bodyPr/>
          <a:lstStyle/>
          <a:p>
            <a:r>
              <a:rPr lang="en-US" sz="3200" dirty="0">
                <a:ea typeface="+mn-ea"/>
                <a:cs typeface="Arial" panose="020B0604020202020204" pitchFamily="34" charset="0"/>
              </a:rPr>
              <a:t>Charging CRs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344" y="1068429"/>
            <a:ext cx="11183938" cy="46966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 err="1"/>
              <a:t>DraftCR</a:t>
            </a:r>
            <a:endParaRPr lang="en-US" sz="2800" dirty="0"/>
          </a:p>
          <a:p>
            <a:pPr marL="720741" lvl="1" indent="-34131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500" dirty="0">
                <a:ea typeface="MS PGothic" panose="020B0600070205080204" pitchFamily="34" charset="-128"/>
                <a:cs typeface="ＭＳ Ｐゴシック" charset="0"/>
              </a:rPr>
              <a:t>The </a:t>
            </a:r>
            <a:r>
              <a:rPr lang="en-US" altLang="zh-CN" sz="1500" dirty="0" err="1">
                <a:ea typeface="MS PGothic" panose="020B0600070205080204" pitchFamily="34" charset="-128"/>
                <a:cs typeface="ＭＳ Ｐゴシック" charset="0"/>
              </a:rPr>
              <a:t>DraftCR</a:t>
            </a:r>
            <a:r>
              <a:rPr lang="en-US" altLang="zh-CN" sz="1500" dirty="0">
                <a:ea typeface="MS PGothic" panose="020B0600070205080204" pitchFamily="34" charset="-128"/>
                <a:cs typeface="ＭＳ Ｐゴシック" charset="0"/>
              </a:rPr>
              <a:t> for the </a:t>
            </a:r>
            <a:r>
              <a:rPr lang="en-US" altLang="zh-CN" sz="1500" dirty="0" err="1">
                <a:ea typeface="MS PGothic" panose="020B0600070205080204" pitchFamily="34" charset="-128"/>
                <a:cs typeface="ＭＳ Ｐゴシック" charset="0"/>
              </a:rPr>
              <a:t>ProSe</a:t>
            </a:r>
            <a:r>
              <a:rPr lang="en-US" altLang="zh-CN" sz="1500" dirty="0">
                <a:ea typeface="MS PGothic" panose="020B0600070205080204" pitchFamily="34" charset="-128"/>
                <a:cs typeface="ＭＳ Ｐゴシック" charset="0"/>
              </a:rPr>
              <a:t> Charging is approval and attached </a:t>
            </a:r>
            <a:r>
              <a:rPr lang="en-US" altLang="zh-CN" sz="1500" dirty="0">
                <a:ea typeface="MS PGothic" panose="020B0600070205080204" pitchFamily="34" charset="-128"/>
              </a:rPr>
              <a:t>into the </a:t>
            </a:r>
            <a:r>
              <a:rPr lang="en-US" altLang="zh-CN" sz="1500" dirty="0" err="1">
                <a:ea typeface="MS PGothic" panose="020B0600070205080204" pitchFamily="34" charset="-128"/>
              </a:rPr>
              <a:t>LSout</a:t>
            </a:r>
            <a:r>
              <a:rPr lang="en-US" altLang="zh-CN" sz="1500" dirty="0">
                <a:ea typeface="MS PGothic" panose="020B0600070205080204" pitchFamily="34" charset="-128"/>
              </a:rPr>
              <a:t> S5-224463. </a:t>
            </a:r>
            <a:endParaRPr lang="en-US" sz="1500" dirty="0">
              <a:ea typeface="MS PGothic" panose="020B0600070205080204" pitchFamily="34" charset="-128"/>
            </a:endParaRPr>
          </a:p>
          <a:p>
            <a:endParaRPr lang="en-US" sz="2800" dirty="0"/>
          </a:p>
        </p:txBody>
      </p:sp>
      <p:graphicFrame>
        <p:nvGraphicFramePr>
          <p:cNvPr id="5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5505549"/>
              </p:ext>
            </p:extLst>
          </p:nvPr>
        </p:nvGraphicFramePr>
        <p:xfrm>
          <a:off x="580892" y="2113198"/>
          <a:ext cx="11239500" cy="924053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7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4805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4378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257175" algn="l"/>
                        </a:tabLs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S5-224462</a:t>
                      </a:r>
                      <a:endParaRPr lang="zh-CN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257175" algn="l"/>
                        </a:tabLs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Draft CR Correction on the name of interface for usage information collection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257175" algn="l"/>
                        </a:tabLs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CATT</a:t>
                      </a:r>
                      <a:endParaRPr lang="zh-CN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712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240743"/>
            <a:ext cx="10363200" cy="1470025"/>
          </a:xfrm>
        </p:spPr>
        <p:txBody>
          <a:bodyPr/>
          <a:lstStyle/>
          <a:p>
            <a:r>
              <a:rPr lang="en-GB" altLang="zh-CN" sz="4400" dirty="0"/>
              <a:t>Administrative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2728857" y="2360487"/>
            <a:ext cx="9188823" cy="3938713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400" dirty="0"/>
              <a:t>Next SA5#145e</a:t>
            </a:r>
            <a:r>
              <a:rPr lang="fr-FR" sz="2400" dirty="0"/>
              <a:t> CH meeting schedule (15th August – 24th August ): </a:t>
            </a: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fr-FR" altLang="zh-CN" sz="2000" dirty="0"/>
              <a:t>Start of CH meeting on Monday (first week)</a:t>
            </a: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fr-FR" altLang="zh-CN" sz="2000" dirty="0"/>
              <a:t>End of CH meeting on Tuesday (second week)</a:t>
            </a:r>
            <a:endParaRPr lang="fr-FR" sz="2000" dirty="0"/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fr-FR" sz="2000" dirty="0"/>
              <a:t>CH group will use the complete agenda </a:t>
            </a:r>
          </a:p>
          <a:p>
            <a:pPr marL="342900" lvl="1" indent="-342900" algn="l">
              <a:buClrTx/>
              <a:buFont typeface="Wingdings" panose="05000000000000000000" pitchFamily="2" charset="2"/>
              <a:buChar char="Ø"/>
            </a:pPr>
            <a:r>
              <a:rPr lang="en-US" sz="2400" dirty="0">
                <a:ea typeface="+mn-ea"/>
                <a:cs typeface="+mn-cs"/>
              </a:rPr>
              <a:t>Rapporteur Calls Plan (J</a:t>
            </a:r>
            <a:r>
              <a:rPr lang="en-US" altLang="zh-CN" sz="2400" dirty="0">
                <a:ea typeface="+mn-ea"/>
                <a:cs typeface="+mn-cs"/>
              </a:rPr>
              <a:t>uly</a:t>
            </a:r>
            <a:r>
              <a:rPr lang="en-US" sz="2400" dirty="0">
                <a:ea typeface="+mn-ea"/>
                <a:cs typeface="+mn-cs"/>
              </a:rPr>
              <a:t>): </a:t>
            </a: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en-US" altLang="zh-CN" sz="2000" dirty="0"/>
              <a:t>Schedule 1</a:t>
            </a:r>
            <a:r>
              <a:rPr lang="en-US" altLang="zh-CN" sz="2000" baseline="30000" dirty="0"/>
              <a:t>st</a:t>
            </a:r>
            <a:r>
              <a:rPr lang="en-US" altLang="zh-CN" sz="2000" dirty="0"/>
              <a:t> Rapporteur Call (2022 July 20th)</a:t>
            </a:r>
          </a:p>
          <a:p>
            <a:pPr marL="342900" lvl="1" indent="-342900" algn="l">
              <a:buClrTx/>
              <a:buFont typeface="Wingdings" panose="05000000000000000000" pitchFamily="2" charset="2"/>
              <a:buChar char="Ø"/>
            </a:pPr>
            <a:r>
              <a:rPr lang="en-US" sz="2400" dirty="0">
                <a:ea typeface="+mn-ea"/>
                <a:cs typeface="+mn-cs"/>
              </a:rPr>
              <a:t>O</a:t>
            </a:r>
            <a:r>
              <a:rPr lang="en-US" altLang="zh-CN" sz="2400" dirty="0">
                <a:ea typeface="+mn-ea"/>
                <a:cs typeface="+mn-cs"/>
              </a:rPr>
              <a:t>pen API</a:t>
            </a:r>
            <a:r>
              <a:rPr lang="zh-CN" altLang="en-US" sz="2400" dirty="0">
                <a:ea typeface="+mn-ea"/>
                <a:cs typeface="+mn-cs"/>
              </a:rPr>
              <a:t>： </a:t>
            </a:r>
            <a:endParaRPr lang="en-US" altLang="zh-CN" sz="2400" dirty="0">
              <a:ea typeface="+mn-ea"/>
              <a:cs typeface="+mn-cs"/>
            </a:endParaRP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en-US" altLang="zh-CN" sz="2000" dirty="0"/>
              <a:t>Discuss work procedures about 3GPP Forge process for SA5 Charging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3453466"/>
              </p:ext>
            </p:extLst>
          </p:nvPr>
        </p:nvGraphicFramePr>
        <p:xfrm>
          <a:off x="702067" y="1939341"/>
          <a:ext cx="10787865" cy="2127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1313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18632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04502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033966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28123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152381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S5-224318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name of the interface for usage information collection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C1-224296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S5-224463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7523074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S5-224320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on Enhancement on Charging Identifier Uniqueness Mechanism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C3-223669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Postponed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31736878"/>
              </p:ext>
            </p:extLst>
          </p:nvPr>
        </p:nvGraphicFramePr>
        <p:xfrm>
          <a:off x="748145" y="1828506"/>
          <a:ext cx="10233891" cy="20469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860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234887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97996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01027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896907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315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S5-224463</a:t>
                      </a:r>
                    </a:p>
                    <a:p>
                      <a:pPr algn="l" fontAlgn="t"/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on name of the interface for usage information collection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S5-224318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(C1-224296)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8158490"/>
              </p:ext>
            </p:extLst>
          </p:nvPr>
        </p:nvGraphicFramePr>
        <p:xfrm>
          <a:off x="673100" y="1813521"/>
          <a:ext cx="11239500" cy="924053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7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4805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4378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257175" algn="l"/>
                        </a:tabLs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S5‑224479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SID on Time Sensitive Networking charging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712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</a:t>
            </a:r>
            <a:r>
              <a:rPr lang="en-GB" altLang="en-US" sz="3200" dirty="0"/>
              <a:t>Summary of ongoing CH WIs/SIs</a:t>
            </a:r>
            <a:endParaRPr lang="en-US" altLang="en-US" sz="32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403859"/>
              </p:ext>
            </p:extLst>
          </p:nvPr>
        </p:nvGraphicFramePr>
        <p:xfrm>
          <a:off x="402167" y="1716618"/>
          <a:ext cx="11311467" cy="299770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Rel-18 WIDs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960023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MMS Charging in 5G System Architecture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MMS_CH_SBI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Rel-18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52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900023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for enhancements of Network Slicing Phase 2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fr-FR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FS_NETSLICE_CH_Ph2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Nchf</a:t>
                      </a: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services phase 2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FS_NCHF_Ph2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roaming charging architecture for wholesale and retail scenarios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FS_CHROAM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  <a:endParaRPr lang="en-GB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  <a:endParaRPr lang="en-GB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940043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for Enhanced support of Non-Public Networks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FS_eNPN_CH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773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392151" y="6018212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52338" y="0"/>
            <a:ext cx="10989578" cy="1143000"/>
          </a:xfrm>
        </p:spPr>
        <p:txBody>
          <a:bodyPr/>
          <a:lstStyle/>
          <a:p>
            <a:r>
              <a:rPr lang="en-GB" altLang="en-US" b="1" dirty="0"/>
              <a:t>Rel-18 Study/Work (FS_NCHF_Ph2)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209962"/>
              </p:ext>
            </p:extLst>
          </p:nvPr>
        </p:nvGraphicFramePr>
        <p:xfrm>
          <a:off x="402167" y="1716618"/>
          <a:ext cx="11311467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Nchf</a:t>
                      </a: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services phase 2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FS_NCHF_Ph2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70</a:t>
                      </a: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8 </a:t>
            </a:r>
            <a:r>
              <a:rPr lang="en-US" altLang="zh-CN" sz="1400" kern="0" dirty="0" err="1"/>
              <a:t>pCRs</a:t>
            </a:r>
            <a:r>
              <a:rPr lang="en-US" altLang="zh-CN" sz="1400" kern="0" dirty="0"/>
              <a:t> for TR 28.826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New issue for non-blocking mode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New solutions for enhancement of reservations, non-blocking mode, and handling of failed events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28.826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S5‑224459)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Add more solutions and evaluation of the solutions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31507652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25309</TotalTime>
  <Words>802</Words>
  <Application>Microsoft Office PowerPoint</Application>
  <PresentationFormat>宽屏</PresentationFormat>
  <Paragraphs>228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MS PGothic</vt:lpstr>
      <vt:lpstr>MS PGothic</vt:lpstr>
      <vt:lpstr>DengXian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    Exec Report SA5#144e  Charging Management (CH)  </vt:lpstr>
      <vt:lpstr>Administrative aspects</vt:lpstr>
      <vt:lpstr>Incoming LSs</vt:lpstr>
      <vt:lpstr>Outgoing LSs</vt:lpstr>
      <vt:lpstr>Charging (CH) WIs/SIs</vt:lpstr>
      <vt:lpstr>PowerPoint 演示文稿</vt:lpstr>
      <vt:lpstr>SA5 progress – Summary of ongoing CH WIs/SIs</vt:lpstr>
      <vt:lpstr>PowerPoint 演示文稿</vt:lpstr>
      <vt:lpstr>Rel-18 Study/Work (FS_NCHF_Ph2)</vt:lpstr>
      <vt:lpstr>Rel-18 Study/Work (FS_CHROAM)</vt:lpstr>
      <vt:lpstr>Rel-18 Study/Work (FS_eNPN_CH)</vt:lpstr>
      <vt:lpstr>PowerPoint 演示文稿</vt:lpstr>
      <vt:lpstr>Charging CRs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Huawei-1</cp:lastModifiedBy>
  <cp:revision>419</cp:revision>
  <dcterms:created xsi:type="dcterms:W3CDTF">2019-03-13T01:38:36Z</dcterms:created>
  <dcterms:modified xsi:type="dcterms:W3CDTF">2022-07-01T13:36:07Z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